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459" r:id="rId2"/>
    <p:sldId id="476" r:id="rId3"/>
    <p:sldId id="804" r:id="rId4"/>
    <p:sldId id="317" r:id="rId5"/>
    <p:sldId id="295" r:id="rId6"/>
    <p:sldId id="807" r:id="rId7"/>
    <p:sldId id="810" r:id="rId8"/>
    <p:sldId id="805" r:id="rId9"/>
    <p:sldId id="808" r:id="rId10"/>
    <p:sldId id="809" r:id="rId11"/>
    <p:sldId id="811" r:id="rId12"/>
    <p:sldId id="812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400" b="1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עלות לתלמיד בחטיבות העליונות, </a:t>
            </a:r>
            <a:r>
              <a:rPr lang="he-IL" sz="1400" b="1" baseline="0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לפי </a:t>
            </a:r>
            <a:r>
              <a:rPr lang="he-IL" sz="1400" b="1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זרמים (תשפ"ב)</a:t>
            </a:r>
            <a:endParaRPr lang="he-IL" sz="1400" b="1" baseline="0" dirty="0">
              <a:solidFill>
                <a:schemeClr val="tx1"/>
              </a:solidFill>
              <a:latin typeface="Alef Bold" panose="00000500000000000000" pitchFamily="2" charset="-79"/>
              <a:cs typeface="Alef Bold" panose="00000500000000000000" pitchFamily="2" charset="-79"/>
            </a:endParaRPr>
          </a:p>
        </c:rich>
      </c:tx>
      <c:layout>
        <c:manualLayout>
          <c:xMode val="edge"/>
          <c:yMode val="edge"/>
          <c:x val="0.256603175124002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ביוחא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99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84-40B4-A9A8-5D4BA9B6969B}"/>
              </c:ext>
            </c:extLst>
          </c:dPt>
          <c:dPt>
            <c:idx val="1"/>
            <c:invertIfNegative val="0"/>
            <c:bubble3D val="0"/>
            <c:spPr>
              <a:solidFill>
                <a:srgbClr val="7283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84-40B4-A9A8-5D4BA9B6969B}"/>
              </c:ext>
            </c:extLst>
          </c:dPt>
          <c:dPt>
            <c:idx val="2"/>
            <c:invertIfNegative val="0"/>
            <c:bubble3D val="0"/>
            <c:spPr>
              <a:solidFill>
                <a:srgbClr val="2F2D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84-40B4-A9A8-5D4BA9B6969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84-40B4-A9A8-5D4BA9B6969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84-40B4-A9A8-5D4BA9B6969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84-40B4-A9A8-5D4BA9B696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גיליון1!$A$2:$A$6</c:f>
              <c:strCache>
                <c:ptCount val="5"/>
                <c:pt idx="0">
                  <c:v>ממלכתי-עברי</c:v>
                </c:pt>
                <c:pt idx="1">
                  <c:v>ממלכתי דתי</c:v>
                </c:pt>
                <c:pt idx="2">
                  <c:v>ערבי</c:v>
                </c:pt>
                <c:pt idx="3">
                  <c:v>חרדי*</c:v>
                </c:pt>
                <c:pt idx="4">
                  <c:v>ממוצע</c:v>
                </c:pt>
              </c:strCache>
            </c:strRef>
          </c:cat>
          <c:val>
            <c:numRef>
              <c:f>גיליון1!$B$2:$B$6</c:f>
              <c:numCache>
                <c:formatCode>#,##0</c:formatCode>
                <c:ptCount val="5"/>
                <c:pt idx="0">
                  <c:v>33792</c:v>
                </c:pt>
                <c:pt idx="1">
                  <c:v>42755</c:v>
                </c:pt>
                <c:pt idx="2">
                  <c:v>30262</c:v>
                </c:pt>
                <c:pt idx="3">
                  <c:v>26896</c:v>
                </c:pt>
                <c:pt idx="4">
                  <c:v>33154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84-40B4-A9A8-5D4BA9B69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5919487"/>
        <c:axId val="1899256703"/>
      </c:barChart>
      <c:valAx>
        <c:axId val="1899256703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795919487"/>
        <c:crosses val="autoZero"/>
        <c:crossBetween val="between"/>
      </c:valAx>
      <c:catAx>
        <c:axId val="17959194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endParaRPr lang="he-IL"/>
          </a:p>
        </c:txPr>
        <c:crossAx val="18992567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lef Bold" panose="00000800000000000000" charset="-79"/>
                <a:ea typeface="+mn-ea"/>
                <a:cs typeface="Alef Bold" panose="00000800000000000000" charset="-79"/>
              </a:defRPr>
            </a:pPr>
            <a:r>
              <a:rPr lang="he-IL" sz="1600" dirty="0">
                <a:solidFill>
                  <a:schemeClr val="tx1"/>
                </a:solidFill>
                <a:latin typeface="Alef Bold" panose="00000800000000000000" charset="-79"/>
                <a:cs typeface="Alef Bold" panose="00000800000000000000" charset="-79"/>
              </a:rPr>
              <a:t>ממוצע העלות לתלמיד, לפי </a:t>
            </a:r>
            <a:r>
              <a:rPr lang="he-IL" sz="1600" dirty="0" err="1">
                <a:solidFill>
                  <a:schemeClr val="tx1"/>
                </a:solidFill>
                <a:latin typeface="Alef Bold" panose="00000800000000000000" charset="-79"/>
                <a:cs typeface="Alef Bold" panose="00000800000000000000" charset="-79"/>
              </a:rPr>
              <a:t>חמישוני</a:t>
            </a:r>
            <a:r>
              <a:rPr lang="he-IL" sz="1600" dirty="0">
                <a:solidFill>
                  <a:schemeClr val="tx1"/>
                </a:solidFill>
                <a:latin typeface="Alef Bold" panose="00000800000000000000" charset="-79"/>
                <a:cs typeface="Alef Bold" panose="00000800000000000000" charset="-79"/>
              </a:rPr>
              <a:t> טיפוח וזרמים בחינוך היסודי (תשפ"ב)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lef Bold" panose="00000800000000000000" charset="-79"/>
              <a:ea typeface="+mn-ea"/>
              <a:cs typeface="Alef Bold" panose="00000800000000000000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ממלכתי-עברי (רשמי)</c:v>
                </c:pt>
              </c:strCache>
            </c:strRef>
          </c:tx>
          <c:spPr>
            <a:ln w="28575" cap="rnd">
              <a:solidFill>
                <a:srgbClr val="94A1F0"/>
              </a:solidFill>
              <a:round/>
            </a:ln>
            <a:effectLst/>
          </c:spPr>
          <c:marker>
            <c:symbol val="none"/>
          </c:marker>
          <c:cat>
            <c:strRef>
              <c:f>גיליון1!$A$2:$A$6</c:f>
              <c:strCache>
                <c:ptCount val="5"/>
                <c:pt idx="0">
                  <c:v>חזק</c:v>
                </c:pt>
                <c:pt idx="1">
                  <c:v>בינוני-חזק</c:v>
                </c:pt>
                <c:pt idx="2">
                  <c:v>בינוני-חזק</c:v>
                </c:pt>
                <c:pt idx="3">
                  <c:v>חלש-בינוני</c:v>
                </c:pt>
                <c:pt idx="4">
                  <c:v>חלש</c:v>
                </c:pt>
              </c:strCache>
            </c:strRef>
          </c:cat>
          <c:val>
            <c:numRef>
              <c:f>גיליון1!$B$2:$B$6</c:f>
              <c:numCache>
                <c:formatCode>#,##0</c:formatCode>
                <c:ptCount val="5"/>
                <c:pt idx="0">
                  <c:v>15943</c:v>
                </c:pt>
                <c:pt idx="1">
                  <c:v>17832</c:v>
                </c:pt>
                <c:pt idx="2">
                  <c:v>19673</c:v>
                </c:pt>
                <c:pt idx="3">
                  <c:v>20585</c:v>
                </c:pt>
                <c:pt idx="4">
                  <c:v>23776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AE-4892-B806-C61B5EB0B3CA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ממלכתי-דתי (רשמי)</c:v>
                </c:pt>
              </c:strCache>
            </c:strRef>
          </c:tx>
          <c:spPr>
            <a:ln w="28575" cap="rnd">
              <a:solidFill>
                <a:srgbClr val="7283EC"/>
              </a:solidFill>
              <a:round/>
            </a:ln>
            <a:effectLst/>
          </c:spPr>
          <c:marker>
            <c:symbol val="none"/>
          </c:marker>
          <c:cat>
            <c:strRef>
              <c:f>גיליון1!$A$2:$A$6</c:f>
              <c:strCache>
                <c:ptCount val="5"/>
                <c:pt idx="0">
                  <c:v>חזק</c:v>
                </c:pt>
                <c:pt idx="1">
                  <c:v>בינוני-חזק</c:v>
                </c:pt>
                <c:pt idx="2">
                  <c:v>בינוני-חזק</c:v>
                </c:pt>
                <c:pt idx="3">
                  <c:v>חלש-בינוני</c:v>
                </c:pt>
                <c:pt idx="4">
                  <c:v>חלש</c:v>
                </c:pt>
              </c:strCache>
            </c:strRef>
          </c:cat>
          <c:val>
            <c:numRef>
              <c:f>גיליון1!$C$2:$C$6</c:f>
              <c:numCache>
                <c:formatCode>#,##0</c:formatCode>
                <c:ptCount val="5"/>
                <c:pt idx="0">
                  <c:v>16936</c:v>
                </c:pt>
                <c:pt idx="1">
                  <c:v>19061</c:v>
                </c:pt>
                <c:pt idx="2">
                  <c:v>20588</c:v>
                </c:pt>
                <c:pt idx="3">
                  <c:v>22501</c:v>
                </c:pt>
                <c:pt idx="4">
                  <c:v>25909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AE-4892-B806-C61B5EB0B3CA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רשתות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גיליון1!$A$2:$A$6</c:f>
              <c:strCache>
                <c:ptCount val="5"/>
                <c:pt idx="0">
                  <c:v>חזק</c:v>
                </c:pt>
                <c:pt idx="1">
                  <c:v>בינוני-חזק</c:v>
                </c:pt>
                <c:pt idx="2">
                  <c:v>בינוני-חזק</c:v>
                </c:pt>
                <c:pt idx="3">
                  <c:v>חלש-בינוני</c:v>
                </c:pt>
                <c:pt idx="4">
                  <c:v>חלש</c:v>
                </c:pt>
              </c:strCache>
            </c:strRef>
          </c:cat>
          <c:val>
            <c:numRef>
              <c:f>גיליון1!$D$2:$D$6</c:f>
              <c:numCache>
                <c:formatCode>#,##0</c:formatCode>
                <c:ptCount val="5"/>
                <c:pt idx="0">
                  <c:v>12893</c:v>
                </c:pt>
                <c:pt idx="1">
                  <c:v>13787</c:v>
                </c:pt>
                <c:pt idx="2">
                  <c:v>14789</c:v>
                </c:pt>
                <c:pt idx="3">
                  <c:v>16448</c:v>
                </c:pt>
                <c:pt idx="4">
                  <c:v>18119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AE-4892-B806-C61B5EB0B3CA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ערבי (רשמי)</c:v>
                </c:pt>
              </c:strCache>
            </c:strRef>
          </c:tx>
          <c:spPr>
            <a:ln w="28575" cap="rnd">
              <a:solidFill>
                <a:srgbClr val="1D1C56"/>
              </a:solidFill>
              <a:round/>
            </a:ln>
            <a:effectLst/>
          </c:spPr>
          <c:marker>
            <c:symbol val="none"/>
          </c:marker>
          <c:cat>
            <c:strRef>
              <c:f>גיליון1!$A$2:$A$6</c:f>
              <c:strCache>
                <c:ptCount val="5"/>
                <c:pt idx="0">
                  <c:v>חזק</c:v>
                </c:pt>
                <c:pt idx="1">
                  <c:v>בינוני-חזק</c:v>
                </c:pt>
                <c:pt idx="2">
                  <c:v>בינוני-חזק</c:v>
                </c:pt>
                <c:pt idx="3">
                  <c:v>חלש-בינוני</c:v>
                </c:pt>
                <c:pt idx="4">
                  <c:v>חלש</c:v>
                </c:pt>
              </c:strCache>
            </c:strRef>
          </c:cat>
          <c:val>
            <c:numRef>
              <c:f>גיליון1!$E$2:$E$6</c:f>
              <c:numCache>
                <c:formatCode>#,##0</c:formatCode>
                <c:ptCount val="5"/>
                <c:pt idx="1">
                  <c:v>16085</c:v>
                </c:pt>
                <c:pt idx="2">
                  <c:v>18111</c:v>
                </c:pt>
                <c:pt idx="3">
                  <c:v>19149</c:v>
                </c:pt>
                <c:pt idx="4">
                  <c:v>20900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AE-4892-B806-C61B5EB0B3CA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מוכש"ר (ללא רשתות)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גיליון1!$A$2:$A$6</c:f>
              <c:strCache>
                <c:ptCount val="5"/>
                <c:pt idx="0">
                  <c:v>חזק</c:v>
                </c:pt>
                <c:pt idx="1">
                  <c:v>בינוני-חזק</c:v>
                </c:pt>
                <c:pt idx="2">
                  <c:v>בינוני-חזק</c:v>
                </c:pt>
                <c:pt idx="3">
                  <c:v>חלש-בינוני</c:v>
                </c:pt>
                <c:pt idx="4">
                  <c:v>חלש</c:v>
                </c:pt>
              </c:strCache>
            </c:strRef>
          </c:cat>
          <c:val>
            <c:numRef>
              <c:f>גיליון1!$F$2:$F$6</c:f>
              <c:numCache>
                <c:formatCode>#,##0</c:formatCode>
                <c:ptCount val="5"/>
                <c:pt idx="0">
                  <c:v>6947</c:v>
                </c:pt>
                <c:pt idx="1">
                  <c:v>8254</c:v>
                </c:pt>
                <c:pt idx="2">
                  <c:v>9348</c:v>
                </c:pt>
                <c:pt idx="3">
                  <c:v>9724</c:v>
                </c:pt>
                <c:pt idx="4">
                  <c:v>7410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AE-4892-B806-C61B5EB0B3CA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פטור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גיליון1!$A$2:$A$6</c:f>
              <c:strCache>
                <c:ptCount val="5"/>
                <c:pt idx="0">
                  <c:v>חזק</c:v>
                </c:pt>
                <c:pt idx="1">
                  <c:v>בינוני-חזק</c:v>
                </c:pt>
                <c:pt idx="2">
                  <c:v>בינוני-חזק</c:v>
                </c:pt>
                <c:pt idx="3">
                  <c:v>חלש-בינוני</c:v>
                </c:pt>
                <c:pt idx="4">
                  <c:v>חלש</c:v>
                </c:pt>
              </c:strCache>
            </c:strRef>
          </c:cat>
          <c:val>
            <c:numRef>
              <c:f>גיליון1!$G$2:$G$6</c:f>
              <c:numCache>
                <c:formatCode>#,##0</c:formatCode>
                <c:ptCount val="5"/>
                <c:pt idx="0">
                  <c:v>4604</c:v>
                </c:pt>
                <c:pt idx="1">
                  <c:v>4320</c:v>
                </c:pt>
                <c:pt idx="2">
                  <c:v>4604</c:v>
                </c:pt>
                <c:pt idx="3">
                  <c:v>4543</c:v>
                </c:pt>
                <c:pt idx="4">
                  <c:v>4695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AE-4892-B806-C61B5EB0B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3487919"/>
        <c:axId val="245661871"/>
      </c:lineChart>
      <c:catAx>
        <c:axId val="136348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endParaRPr lang="he-IL"/>
          </a:p>
        </c:txPr>
        <c:crossAx val="245661871"/>
        <c:crosses val="autoZero"/>
        <c:auto val="1"/>
        <c:lblAlgn val="ctr"/>
        <c:lblOffset val="100"/>
        <c:noMultiLvlLbl val="0"/>
      </c:catAx>
      <c:valAx>
        <c:axId val="2456618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endParaRPr lang="he-IL"/>
          </a:p>
        </c:txPr>
        <c:crossAx val="136348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lef" panose="00000500000000000000" pitchFamily="2" charset="-79"/>
              <a:ea typeface="+mn-ea"/>
              <a:cs typeface="Alef" panose="00000500000000000000" pitchFamily="2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400" b="1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שיעור הכיתות בחטיבות הביניים עם מעל 32 תלמידים</a:t>
            </a:r>
            <a:r>
              <a:rPr lang="he-IL" sz="1400" b="1" baseline="0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 (מתוך סך הכיתות באותו זרם)</a:t>
            </a:r>
            <a:r>
              <a:rPr lang="he-IL" sz="1400" b="1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, </a:t>
            </a:r>
            <a:r>
              <a:rPr lang="he-IL" sz="1400" b="1" baseline="0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לפי </a:t>
            </a:r>
            <a:r>
              <a:rPr lang="he-IL" sz="1400" b="1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זרמים (2023)</a:t>
            </a:r>
            <a:endParaRPr lang="he-IL" sz="1400" b="1" baseline="0" dirty="0">
              <a:solidFill>
                <a:schemeClr val="tx1"/>
              </a:solidFill>
              <a:latin typeface="Alef Bold" panose="00000500000000000000" pitchFamily="2" charset="-79"/>
              <a:cs typeface="Alef Bold" panose="00000500000000000000" pitchFamily="2" charset="-79"/>
            </a:endParaRPr>
          </a:p>
        </c:rich>
      </c:tx>
      <c:layout>
        <c:manualLayout>
          <c:xMode val="edge"/>
          <c:yMode val="edge"/>
          <c:x val="0.159369787650594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שיעור הכיתות עם מעל 32 תלמידים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99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C8-419A-A471-4D09147643D4}"/>
              </c:ext>
            </c:extLst>
          </c:dPt>
          <c:dPt>
            <c:idx val="1"/>
            <c:invertIfNegative val="0"/>
            <c:bubble3D val="0"/>
            <c:spPr>
              <a:solidFill>
                <a:srgbClr val="7283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C8-419A-A471-4D09147643D4}"/>
              </c:ext>
            </c:extLst>
          </c:dPt>
          <c:dPt>
            <c:idx val="2"/>
            <c:invertIfNegative val="0"/>
            <c:bubble3D val="0"/>
            <c:spPr>
              <a:solidFill>
                <a:srgbClr val="1D1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C8-419A-A471-4D09147643D4}"/>
              </c:ext>
            </c:extLst>
          </c:dPt>
          <c:dPt>
            <c:idx val="3"/>
            <c:invertIfNegative val="0"/>
            <c:bubble3D val="0"/>
            <c:spPr>
              <a:solidFill>
                <a:srgbClr val="1D1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C8-419A-A471-4D09147643D4}"/>
              </c:ext>
            </c:extLst>
          </c:dPt>
          <c:dPt>
            <c:idx val="4"/>
            <c:invertIfNegative val="0"/>
            <c:bubble3D val="0"/>
            <c:spPr>
              <a:solidFill>
                <a:srgbClr val="1D1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C8-419A-A471-4D09147643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C8-419A-A471-4D09147643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גיליון1!$A$2:$A$8</c:f>
              <c:strCache>
                <c:ptCount val="7"/>
                <c:pt idx="0">
                  <c:v>ממלכתי-עברי</c:v>
                </c:pt>
                <c:pt idx="1">
                  <c:v>ממלכתי דתי</c:v>
                </c:pt>
                <c:pt idx="2">
                  <c:v>ערבי</c:v>
                </c:pt>
                <c:pt idx="3">
                  <c:v>בדואי</c:v>
                </c:pt>
                <c:pt idx="4">
                  <c:v>דרוזי</c:v>
                </c:pt>
                <c:pt idx="5">
                  <c:v>חרדי</c:v>
                </c:pt>
                <c:pt idx="6">
                  <c:v>ממוצע</c:v>
                </c:pt>
              </c:strCache>
            </c:strRef>
          </c:cat>
          <c:val>
            <c:numRef>
              <c:f>גיליון1!$B$2:$B$8</c:f>
              <c:numCache>
                <c:formatCode>0%</c:formatCode>
                <c:ptCount val="7"/>
                <c:pt idx="0">
                  <c:v>0.59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0.01</c:v>
                </c:pt>
                <c:pt idx="4">
                  <c:v>0.03</c:v>
                </c:pt>
                <c:pt idx="5">
                  <c:v>0.14000000000000001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C8-419A-A471-4D0914764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5919487"/>
        <c:axId val="1899256703"/>
      </c:barChart>
      <c:valAx>
        <c:axId val="1899256703"/>
        <c:scaling>
          <c:orientation val="minMax"/>
          <c:max val="1"/>
        </c:scaling>
        <c:delete val="1"/>
        <c:axPos val="l"/>
        <c:numFmt formatCode="#,##0" sourceLinked="0"/>
        <c:majorTickMark val="out"/>
        <c:minorTickMark val="none"/>
        <c:tickLblPos val="nextTo"/>
        <c:crossAx val="1795919487"/>
        <c:crosses val="autoZero"/>
        <c:crossBetween val="between"/>
      </c:valAx>
      <c:catAx>
        <c:axId val="17959194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endParaRPr lang="he-IL"/>
          </a:p>
        </c:txPr>
        <c:crossAx val="18992567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400" b="1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מספר מוסדות חינוך, ללא מעונות יום וגני ילדים, לפי </a:t>
            </a:r>
            <a:r>
              <a:rPr lang="he-IL" sz="1400" b="1" dirty="0" err="1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חמישון</a:t>
            </a:r>
            <a:r>
              <a:rPr lang="he-IL" sz="1400" b="1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 הטיפוח </a:t>
            </a:r>
            <a:r>
              <a:rPr lang="he-IL" sz="1400" b="1" baseline="0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ולפי </a:t>
            </a:r>
            <a:r>
              <a:rPr lang="he-IL" sz="1400" b="1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זרמים (תשפ"ב)</a:t>
            </a:r>
            <a:endParaRPr lang="he-IL" sz="1400" b="1" baseline="0" dirty="0">
              <a:solidFill>
                <a:schemeClr val="tx1"/>
              </a:solidFill>
              <a:latin typeface="Alef Bold" panose="00000500000000000000" pitchFamily="2" charset="-79"/>
              <a:cs typeface="Alef Bold" panose="00000500000000000000" pitchFamily="2" charset="-79"/>
            </a:endParaRPr>
          </a:p>
        </c:rich>
      </c:tx>
      <c:layout>
        <c:manualLayout>
          <c:xMode val="edge"/>
          <c:yMode val="edge"/>
          <c:x val="0.10901676580270492"/>
          <c:y val="2.70573296398682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חלש</c:v>
                </c:pt>
              </c:strCache>
            </c:strRef>
          </c:tx>
          <c:spPr>
            <a:solidFill>
              <a:srgbClr val="B4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4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31-461A-AF41-889598079407}"/>
              </c:ext>
            </c:extLst>
          </c:dPt>
          <c:dPt>
            <c:idx val="1"/>
            <c:invertIfNegative val="0"/>
            <c:bubble3D val="0"/>
            <c:spPr>
              <a:solidFill>
                <a:srgbClr val="B4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1-461A-AF41-889598079407}"/>
              </c:ext>
            </c:extLst>
          </c:dPt>
          <c:dPt>
            <c:idx val="2"/>
            <c:invertIfNegative val="0"/>
            <c:bubble3D val="0"/>
            <c:spPr>
              <a:solidFill>
                <a:srgbClr val="B4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31-461A-AF41-8895980794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גיליון1!$A$2:$A$5</c:f>
              <c:strCache>
                <c:ptCount val="4"/>
                <c:pt idx="0">
                  <c:v>ממלכתי-עברי</c:v>
                </c:pt>
                <c:pt idx="1">
                  <c:v>ממלכתי דתי</c:v>
                </c:pt>
                <c:pt idx="2">
                  <c:v>ערבי</c:v>
                </c:pt>
                <c:pt idx="3">
                  <c:v>חרדי</c:v>
                </c:pt>
              </c:strCache>
            </c:strRef>
          </c:cat>
          <c:val>
            <c:numRef>
              <c:f>גיליון1!$B$2:$B$5</c:f>
              <c:numCache>
                <c:formatCode>0%</c:formatCode>
                <c:ptCount val="4"/>
                <c:pt idx="0">
                  <c:v>0.10165016501650165</c:v>
                </c:pt>
                <c:pt idx="1">
                  <c:v>5.4777070063694269E-2</c:v>
                </c:pt>
                <c:pt idx="2">
                  <c:v>0.59850905218317363</c:v>
                </c:pt>
                <c:pt idx="3">
                  <c:v>0.12435233160621761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31-461A-AF41-889598079407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חלש-בינוני</c:v>
                </c:pt>
              </c:strCache>
            </c:strRef>
          </c:tx>
          <c:spPr>
            <a:solidFill>
              <a:srgbClr val="FF6969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2"/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גיליון1!$A$2:$A$5</c:f>
              <c:strCache>
                <c:ptCount val="4"/>
                <c:pt idx="0">
                  <c:v>ממלכתי-עברי</c:v>
                </c:pt>
                <c:pt idx="1">
                  <c:v>ממלכתי דתי</c:v>
                </c:pt>
                <c:pt idx="2">
                  <c:v>ערבי</c:v>
                </c:pt>
                <c:pt idx="3">
                  <c:v>חרדי</c:v>
                </c:pt>
              </c:strCache>
            </c:strRef>
          </c:cat>
          <c:val>
            <c:numRef>
              <c:f>גיליון1!$C$2:$C$5</c:f>
              <c:numCache>
                <c:formatCode>0%</c:formatCode>
                <c:ptCount val="4"/>
                <c:pt idx="0">
                  <c:v>0.12607260726072608</c:v>
                </c:pt>
                <c:pt idx="1">
                  <c:v>0.13885350318471337</c:v>
                </c:pt>
                <c:pt idx="2">
                  <c:v>0.23109691160809373</c:v>
                </c:pt>
                <c:pt idx="3">
                  <c:v>0.29533678756476683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31-461A-AF41-889598079407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בינוני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2"/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גיליון1!$A$2:$A$5</c:f>
              <c:strCache>
                <c:ptCount val="4"/>
                <c:pt idx="0">
                  <c:v>ממלכתי-עברי</c:v>
                </c:pt>
                <c:pt idx="1">
                  <c:v>ממלכתי דתי</c:v>
                </c:pt>
                <c:pt idx="2">
                  <c:v>ערבי</c:v>
                </c:pt>
                <c:pt idx="3">
                  <c:v>חרדי</c:v>
                </c:pt>
              </c:strCache>
            </c:strRef>
          </c:cat>
          <c:val>
            <c:numRef>
              <c:f>גיליון1!$D$2:$D$5</c:f>
              <c:numCache>
                <c:formatCode>0%</c:formatCode>
                <c:ptCount val="4"/>
                <c:pt idx="0">
                  <c:v>0.16831683168316833</c:v>
                </c:pt>
                <c:pt idx="1">
                  <c:v>0.25605095541401274</c:v>
                </c:pt>
                <c:pt idx="2">
                  <c:v>0.11501597444089456</c:v>
                </c:pt>
                <c:pt idx="3">
                  <c:v>0.27396373056994816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31-461A-AF41-889598079407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בינוני-חזק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גיליון1!$A$2:$A$5</c:f>
              <c:strCache>
                <c:ptCount val="4"/>
                <c:pt idx="0">
                  <c:v>ממלכתי-עברי</c:v>
                </c:pt>
                <c:pt idx="1">
                  <c:v>ממלכתי דתי</c:v>
                </c:pt>
                <c:pt idx="2">
                  <c:v>ערבי</c:v>
                </c:pt>
                <c:pt idx="3">
                  <c:v>חרדי</c:v>
                </c:pt>
              </c:strCache>
            </c:strRef>
          </c:cat>
          <c:val>
            <c:numRef>
              <c:f>גיליון1!$E$2:$E$5</c:f>
              <c:numCache>
                <c:formatCode>0%</c:formatCode>
                <c:ptCount val="4"/>
                <c:pt idx="0">
                  <c:v>0.1966996699669967</c:v>
                </c:pt>
                <c:pt idx="1">
                  <c:v>0.38853503184713378</c:v>
                </c:pt>
                <c:pt idx="2">
                  <c:v>5.1118210862619806E-2</c:v>
                </c:pt>
                <c:pt idx="3">
                  <c:v>0.20531088082901555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31-461A-AF41-889598079407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חזק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2"/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גיליון1!$A$2:$A$5</c:f>
              <c:strCache>
                <c:ptCount val="4"/>
                <c:pt idx="0">
                  <c:v>ממלכתי-עברי</c:v>
                </c:pt>
                <c:pt idx="1">
                  <c:v>ממלכתי דתי</c:v>
                </c:pt>
                <c:pt idx="2">
                  <c:v>ערבי</c:v>
                </c:pt>
                <c:pt idx="3">
                  <c:v>חרדי</c:v>
                </c:pt>
              </c:strCache>
            </c:strRef>
          </c:cat>
          <c:val>
            <c:numRef>
              <c:f>גיליון1!$F$2:$F$5</c:f>
              <c:numCache>
                <c:formatCode>0%</c:formatCode>
                <c:ptCount val="4"/>
                <c:pt idx="0">
                  <c:v>0.40726072607260727</c:v>
                </c:pt>
                <c:pt idx="1">
                  <c:v>0.16178343949044585</c:v>
                </c:pt>
                <c:pt idx="2">
                  <c:v>4.2598509052183178E-3</c:v>
                </c:pt>
                <c:pt idx="3">
                  <c:v>0.10103626943005181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31-461A-AF41-889598079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95919487"/>
        <c:axId val="1899256703"/>
      </c:barChart>
      <c:valAx>
        <c:axId val="1899256703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95919487"/>
        <c:crosses val="autoZero"/>
        <c:crossBetween val="between"/>
      </c:valAx>
      <c:catAx>
        <c:axId val="17959194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endParaRPr lang="he-IL"/>
          </a:p>
        </c:txPr>
        <c:crossAx val="18992567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lef" panose="00000500000000000000" pitchFamily="2" charset="-79"/>
              <a:ea typeface="+mn-ea"/>
              <a:cs typeface="Alef" panose="00000500000000000000" pitchFamily="2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400" b="1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שיעור הבוחרים ללמוד חינוך</a:t>
            </a:r>
            <a:r>
              <a:rPr lang="he-IL" sz="1400" b="1" baseline="0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 לתואר הראשון לפי דת/פיקוח</a:t>
            </a:r>
            <a:r>
              <a:rPr lang="he-IL" sz="1400" b="1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, </a:t>
            </a:r>
            <a:r>
              <a:rPr lang="he-IL" sz="1400" b="1" baseline="0" dirty="0">
                <a:solidFill>
                  <a:schemeClr val="tx1"/>
                </a:solidFill>
                <a:latin typeface="Alef Bold" panose="00000500000000000000" pitchFamily="2" charset="-79"/>
                <a:cs typeface="Alef Bold" panose="00000500000000000000" pitchFamily="2" charset="-79"/>
              </a:rPr>
              <a:t>2015-2016</a:t>
            </a:r>
          </a:p>
        </c:rich>
      </c:tx>
      <c:layout>
        <c:manualLayout>
          <c:xMode val="edge"/>
          <c:yMode val="edge"/>
          <c:x val="0.154160856178804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1.9099415396562378E-2"/>
          <c:y val="0.33688295969085935"/>
          <c:w val="0.96180116920687519"/>
          <c:h val="0.57356443310042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שיעור הבוחרים ללמוד חינוך לתואר הראשון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99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9-4AE8-ABD7-54EC3D67E948}"/>
              </c:ext>
            </c:extLst>
          </c:dPt>
          <c:dPt>
            <c:idx val="1"/>
            <c:invertIfNegative val="0"/>
            <c:bubble3D val="0"/>
            <c:spPr>
              <a:solidFill>
                <a:srgbClr val="7283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9-4AE8-ABD7-54EC3D67E948}"/>
              </c:ext>
            </c:extLst>
          </c:dPt>
          <c:dPt>
            <c:idx val="2"/>
            <c:invertIfNegative val="0"/>
            <c:bubble3D val="0"/>
            <c:spPr>
              <a:solidFill>
                <a:srgbClr val="2F2E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29-4AE8-ABD7-54EC3D67E9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29-4AE8-ABD7-54EC3D67E9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ממלכתי-עברי</c:v>
                </c:pt>
                <c:pt idx="1">
                  <c:v>ממלכתי דתי</c:v>
                </c:pt>
                <c:pt idx="2">
                  <c:v>חרדי</c:v>
                </c:pt>
                <c:pt idx="3">
                  <c:v>ערבים-מוסלמים</c:v>
                </c:pt>
                <c:pt idx="4">
                  <c:v>ערבים נוצרים</c:v>
                </c:pt>
                <c:pt idx="5">
                  <c:v>ערבים דרוזים</c:v>
                </c:pt>
              </c:strCache>
            </c:strRef>
          </c:cat>
          <c:val>
            <c:numRef>
              <c:f>גיליון1!$B$2:$B$7</c:f>
              <c:numCache>
                <c:formatCode>0.0%</c:formatCode>
                <c:ptCount val="6"/>
                <c:pt idx="0">
                  <c:v>0.12</c:v>
                </c:pt>
                <c:pt idx="1">
                  <c:v>0.26800000000000002</c:v>
                </c:pt>
                <c:pt idx="2">
                  <c:v>0.33</c:v>
                </c:pt>
                <c:pt idx="3">
                  <c:v>0.31900000000000001</c:v>
                </c:pt>
                <c:pt idx="4">
                  <c:v>0.127</c:v>
                </c:pt>
                <c:pt idx="5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29-4AE8-ABD7-54EC3D67E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5919487"/>
        <c:axId val="1899256703"/>
      </c:barChart>
      <c:lineChart>
        <c:grouping val="standard"/>
        <c:varyColors val="0"/>
        <c:ser>
          <c:idx val="1"/>
          <c:order val="1"/>
          <c:tx>
            <c:strRef>
              <c:f>גיליון1!#REF!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גיליון1!$A$2:$A$7</c:f>
              <c:strCache>
                <c:ptCount val="6"/>
                <c:pt idx="0">
                  <c:v>ממלכתי-עברי</c:v>
                </c:pt>
                <c:pt idx="1">
                  <c:v>ממלכתי דתי</c:v>
                </c:pt>
                <c:pt idx="2">
                  <c:v>חרדי</c:v>
                </c:pt>
                <c:pt idx="3">
                  <c:v>ערבים-מוסלמים</c:v>
                </c:pt>
                <c:pt idx="4">
                  <c:v>ערבים נוצרים</c:v>
                </c:pt>
                <c:pt idx="5">
                  <c:v>ערבים דרוזים</c:v>
                </c:pt>
              </c:strCache>
            </c:strRef>
          </c:cat>
          <c:val>
            <c:numRef>
              <c:f>גיליון1!#REF!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429-4AE8-ABD7-54EC3D67E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407727"/>
        <c:axId val="2080548159"/>
      </c:lineChart>
      <c:valAx>
        <c:axId val="1899256703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1795919487"/>
        <c:crosses val="autoZero"/>
        <c:crossBetween val="between"/>
      </c:valAx>
      <c:catAx>
        <c:axId val="17959194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endParaRPr lang="he-IL"/>
          </a:p>
        </c:txPr>
        <c:crossAx val="1899256703"/>
        <c:crosses val="autoZero"/>
        <c:auto val="1"/>
        <c:lblAlgn val="ctr"/>
        <c:lblOffset val="100"/>
        <c:noMultiLvlLbl val="0"/>
      </c:catAx>
      <c:valAx>
        <c:axId val="2080548159"/>
        <c:scaling>
          <c:orientation val="minMax"/>
        </c:scaling>
        <c:delete val="1"/>
        <c:axPos val="r"/>
        <c:numFmt formatCode="0%" sourceLinked="0"/>
        <c:majorTickMark val="out"/>
        <c:minorTickMark val="none"/>
        <c:tickLblPos val="nextTo"/>
        <c:crossAx val="352407727"/>
        <c:crosses val="max"/>
        <c:crossBetween val="between"/>
      </c:valAx>
      <c:catAx>
        <c:axId val="3524077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05481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C62B58-D83A-4241-9351-886B890D9FFF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C0DF99-D0C5-49D1-838E-F8810D6F8B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16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</a:t>
            </a:r>
            <a:endParaRPr dirty="0"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F617D4-E9E5-CD9F-7E7E-FBAC021BD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97FE293-0968-9809-D492-D818EB7FE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01644A-5786-CB89-E44B-40815C8E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12187D-2575-B56A-5264-9212ACAB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6C843AF-6A20-245F-A8E6-20609044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660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ECD204-134C-A31E-DD99-258B5535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E0EB772-5E50-F535-DCA0-4888B6A23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52C9D2-CB03-92ED-E2D9-BD66D4DF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54D06A-77B1-720D-EB3D-042BF91B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3850ED7-5E96-B7E8-7C35-DED8D48F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044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8C3E6F5-4D88-5C69-1631-06ED5CF88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B69FD09-E641-F32C-D2A2-75E62620A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17EA219-7D29-F9AD-691C-2F97A075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9D2EB88-2996-55BE-C08E-181AEFBE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6AB229F-1E68-8B66-DA3E-6AC86E56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275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00BACB-B3F5-0F27-A906-D28A48C1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BCBE46-F3F6-130A-1B74-371EC1AE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15C95E5-AC44-355D-4676-87F0233A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735CC49-529A-5542-9E7F-900AA17A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742309-A811-74F1-8D45-3E733304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724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94DA32-5BEB-9378-6F94-76ADE1BF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14848FF-2125-2CB4-487D-129DF3ECE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281FB7D-F68B-E253-EA81-1A6C44712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2E6EEA4-EC25-ED0E-BDB9-E019A57E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7B986F-73CF-8625-4708-F3A283A8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38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58DFE2-CAC2-E464-C988-A18BAFA5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675E837-0823-320D-168D-5DB930143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3BB44AE-A854-84EC-066E-DE0A2D812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62D4C70-D6B4-302C-CFDE-C1D681D1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CF5CFB2-DD73-D2CD-97DD-838DB491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4E2384C-796E-A843-4460-8E8A41E0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185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42E733-040B-9489-5411-CE0CCEB9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2662272-547C-7C88-5D12-3E3165F3E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5919D19-2F48-2A35-8EC0-67072AFC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2C5C910-D8FE-086D-5FAA-F37926E09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7258368-A642-D7EC-DE74-ABD4E0A46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2892C6A-789A-9ECA-9052-688F099B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44FD169-B886-D051-316F-983AA41B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4CA9FFC-8BF4-1401-7F85-D2F8E505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865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D09A16-DC09-F86F-1022-3CA82503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AE307A9-5E5B-3F03-53F1-FE729432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30FE2C1-FA43-0D80-DA8C-9F7687D5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F372037-0F39-BADA-9597-9F5F923A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728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491E3D2-2CE6-DB6E-71EC-0EFC469E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FF941F9-DFEA-9206-0DD7-6EF4F276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878536F-CB2A-5584-4EE0-F66D6C3F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050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119C03-75D4-1325-8702-198D8735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C298546-D410-1DAF-5CEE-6F6B6465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D7E2208-471A-7BD8-B105-46E2AA629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BA4AE3B-6077-0496-F4B7-AACC13BC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CC6473B-1C68-DFE4-FD70-37B497AD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2839926-C4C8-1FDE-1C5D-B5006F75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6712F1-FF30-7701-F67B-C7A456C8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D0DF39C-276E-7BE5-AA4B-0E8F48B8F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B630CB4-A712-E28D-AC17-59A23668A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38C154B-6259-859F-55DC-8AF6B7A3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0B69EC5-B5AE-B1B2-BE98-8EBE3791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0ABD387-5B72-30B5-992B-3F42E70D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077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1104459-C103-320E-2CB3-9A1B5F98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2D5D3D-EFE4-B7AC-A131-618316E0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AAB1E10-075C-E7BA-56E9-5E25678A8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9F2AA-8DD1-4A1F-994A-687526966249}" type="datetimeFigureOut">
              <a:rPr lang="he-IL" smtClean="0"/>
              <a:t>ט"ז/אלול/תשפ"ד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4AE9D2E-F2B6-8C1A-119B-C5994574B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EEFCFF9-6B52-72F8-0433-58FD9917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1505-16D1-436C-BF1A-D0E68F048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063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/>
        </p:nvSpPr>
        <p:spPr>
          <a:xfrm>
            <a:off x="2431797" y="1731347"/>
            <a:ext cx="69669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141048"/>
                </a:solidFill>
                <a:effectLst/>
                <a:uLnTx/>
                <a:uFillTx/>
                <a:latin typeface="Alef" panose="00000500000000000000" pitchFamily="2" charset="-79"/>
                <a:cs typeface="Alef" panose="00000500000000000000" pitchFamily="2" charset="-79"/>
              </a:rPr>
              <a:t>15 דקות על מערכת החינוך 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141048"/>
              </a:solidFill>
              <a:effectLst/>
              <a:uLnTx/>
              <a:uFillTx/>
              <a:latin typeface="Alef" panose="00000500000000000000" pitchFamily="2" charset="-79"/>
              <a:ea typeface="Arial"/>
              <a:cs typeface="Alef" panose="00000500000000000000" pitchFamily="2" charset="-79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2893988" y="2500748"/>
            <a:ext cx="57873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ד"ר מיכל </a:t>
            </a:r>
            <a:r>
              <a:rPr kumimoji="0" lang="he-I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טביביאן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 מזרחי, ראש מרכז מנור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ef" panose="00000500000000000000" pitchFamily="2" charset="-79"/>
              <a:ea typeface="Alef"/>
              <a:cs typeface="Alef" panose="00000500000000000000" pitchFamily="2" charset="-79"/>
              <a:sym typeface="Ale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5655-BFDA-C80A-91E2-CE8A3DED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81FFC-E529-A053-5B36-C69F94214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80;p9">
            <a:extLst>
              <a:ext uri="{FF2B5EF4-FFF2-40B4-BE49-F238E27FC236}">
                <a16:creationId xmlns:a16="http://schemas.microsoft.com/office/drawing/2014/main" id="{6B4D901B-6344-5647-B635-DAC5499019F8}"/>
              </a:ext>
            </a:extLst>
          </p:cNvPr>
          <p:cNvSpPr txBox="1"/>
          <p:nvPr/>
        </p:nvSpPr>
        <p:spPr>
          <a:xfrm>
            <a:off x="1066380" y="1131028"/>
            <a:ext cx="8591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חוסרי מורים – מחולל או </a:t>
            </a:r>
            <a:r>
              <a:rPr lang="he-IL" sz="3600" b="1" i="0" u="none" strike="noStrike" cap="none" dirty="0" err="1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סמפטום</a:t>
            </a:r>
            <a:endParaRPr lang="he-IL" sz="3600" b="1" i="0" u="none" strike="noStrike" cap="none" dirty="0">
              <a:solidFill>
                <a:srgbClr val="2F2E86"/>
              </a:solidFill>
              <a:latin typeface="Alef" panose="00000500000000000000" pitchFamily="2" charset="-79"/>
              <a:ea typeface="Alef"/>
              <a:cs typeface="Alef" panose="00000500000000000000" pitchFamily="2" charset="-79"/>
              <a:sym typeface="Alef"/>
            </a:endParaRPr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59F73E81-A192-4A80-8C66-8247E4B5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801486"/>
              </p:ext>
            </p:extLst>
          </p:nvPr>
        </p:nvGraphicFramePr>
        <p:xfrm>
          <a:off x="2343127" y="2498651"/>
          <a:ext cx="7314360" cy="331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34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5655-BFDA-C80A-91E2-CE8A3DED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81FFC-E529-A053-5B36-C69F94214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80;p9">
            <a:extLst>
              <a:ext uri="{FF2B5EF4-FFF2-40B4-BE49-F238E27FC236}">
                <a16:creationId xmlns:a16="http://schemas.microsoft.com/office/drawing/2014/main" id="{6B4D901B-6344-5647-B635-DAC5499019F8}"/>
              </a:ext>
            </a:extLst>
          </p:cNvPr>
          <p:cNvSpPr txBox="1"/>
          <p:nvPr/>
        </p:nvSpPr>
        <p:spPr>
          <a:xfrm>
            <a:off x="822251" y="1237353"/>
            <a:ext cx="8591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השקעה גדלה והתוצאות מדשדשות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1C42730-018C-1D17-49AD-A415D9946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9" t="29833" r="19750" b="10833"/>
          <a:stretch/>
        </p:blipFill>
        <p:spPr>
          <a:xfrm>
            <a:off x="2104982" y="2021361"/>
            <a:ext cx="7793930" cy="42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5655-BFDA-C80A-91E2-CE8A3DED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81FFC-E529-A053-5B36-C69F94214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80;p9">
            <a:extLst>
              <a:ext uri="{FF2B5EF4-FFF2-40B4-BE49-F238E27FC236}">
                <a16:creationId xmlns:a16="http://schemas.microsoft.com/office/drawing/2014/main" id="{6B4D901B-6344-5647-B635-DAC5499019F8}"/>
              </a:ext>
            </a:extLst>
          </p:cNvPr>
          <p:cNvSpPr txBox="1"/>
          <p:nvPr/>
        </p:nvSpPr>
        <p:spPr>
          <a:xfrm>
            <a:off x="917944" y="1042608"/>
            <a:ext cx="8591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השקעה גדלה והתוצאות מדשדשות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79C944C-224B-64C0-E835-9304571F2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84" t="25426" r="36076" b="7132"/>
          <a:stretch/>
        </p:blipFill>
        <p:spPr>
          <a:xfrm>
            <a:off x="499729" y="1883643"/>
            <a:ext cx="3540643" cy="462516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6E16190-EC8D-7ED4-83D2-8FCB05D0A9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74" t="50000" r="28052" b="26047"/>
          <a:stretch/>
        </p:blipFill>
        <p:spPr>
          <a:xfrm>
            <a:off x="6358270" y="1906726"/>
            <a:ext cx="5507666" cy="164273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451922-7A8F-5158-8DAB-41CADF6600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96" t="27467" r="28314" b="32558"/>
          <a:stretch/>
        </p:blipFill>
        <p:spPr>
          <a:xfrm>
            <a:off x="4306185" y="3767284"/>
            <a:ext cx="5411973" cy="27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0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5655-BFDA-C80A-91E2-CE8A3DED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81FFC-E529-A053-5B36-C69F94214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80;p9">
            <a:extLst>
              <a:ext uri="{FF2B5EF4-FFF2-40B4-BE49-F238E27FC236}">
                <a16:creationId xmlns:a16="http://schemas.microsoft.com/office/drawing/2014/main" id="{6B4D901B-6344-5647-B635-DAC5499019F8}"/>
              </a:ext>
            </a:extLst>
          </p:cNvPr>
          <p:cNvSpPr txBox="1"/>
          <p:nvPr/>
        </p:nvSpPr>
        <p:spPr>
          <a:xfrm>
            <a:off x="2636874" y="1162926"/>
            <a:ext cx="60762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מערכת ללא כיוון ואסטרטגיה</a:t>
            </a:r>
          </a:p>
        </p:txBody>
      </p:sp>
      <p:sp>
        <p:nvSpPr>
          <p:cNvPr id="8" name="Google Shape;182;p9">
            <a:extLst>
              <a:ext uri="{FF2B5EF4-FFF2-40B4-BE49-F238E27FC236}">
                <a16:creationId xmlns:a16="http://schemas.microsoft.com/office/drawing/2014/main" id="{2193028F-69A1-4670-56D8-FBE23D14454D}"/>
              </a:ext>
            </a:extLst>
          </p:cNvPr>
          <p:cNvSpPr txBox="1"/>
          <p:nvPr/>
        </p:nvSpPr>
        <p:spPr>
          <a:xfrm>
            <a:off x="904529" y="2372845"/>
            <a:ext cx="10558129" cy="27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r" rtl="1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he-IL" sz="2600" b="0" i="0" dirty="0">
                <a:solidFill>
                  <a:srgbClr val="000000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תחלופה של 7 שרים בעשור האחרון</a:t>
            </a:r>
          </a:p>
          <a:p>
            <a:pPr marL="457200" indent="-457200" algn="r" rtl="1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he-IL" sz="2600" b="0" i="0" dirty="0">
                <a:solidFill>
                  <a:srgbClr val="000000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כל שר מבטל או רק מתעלם </a:t>
            </a:r>
            <a:r>
              <a:rPr lang="he-IL" sz="26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</a:t>
            </a:r>
            <a:r>
              <a:rPr lang="he-IL" sz="2600" b="0" i="0" dirty="0">
                <a:solidFill>
                  <a:srgbClr val="000000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הכיוונים של קודמו</a:t>
            </a:r>
          </a:p>
          <a:p>
            <a:pPr marL="457200" indent="-457200" algn="r" rtl="1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rgbClr val="00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תמריצים פוליטיים לעיסוק בזוטות ולא באתגרי המערכת המשמעותיים</a:t>
            </a:r>
            <a:endParaRPr lang="he-IL" sz="2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457200" indent="-457200" algn="r" rtl="1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he-IL" sz="2600" dirty="0">
                <a:latin typeface="Alef" panose="00000500000000000000" pitchFamily="2" charset="-79"/>
                <a:cs typeface="Alef" panose="00000500000000000000" pitchFamily="2" charset="-79"/>
              </a:rPr>
              <a:t>אתגרים חיצוניים שמחייבים התעסקות </a:t>
            </a:r>
            <a:r>
              <a:rPr lang="he-IL" sz="2600" dirty="0" err="1">
                <a:latin typeface="Alef" panose="00000500000000000000" pitchFamily="2" charset="-79"/>
                <a:cs typeface="Alef" panose="00000500000000000000" pitchFamily="2" charset="-79"/>
              </a:rPr>
              <a:t>בכאן</a:t>
            </a:r>
            <a:r>
              <a:rPr lang="he-IL" sz="26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2600" dirty="0" err="1">
                <a:latin typeface="Alef" panose="00000500000000000000" pitchFamily="2" charset="-79"/>
                <a:cs typeface="Alef" panose="00000500000000000000" pitchFamily="2" charset="-79"/>
              </a:rPr>
              <a:t>ובעכשיו</a:t>
            </a:r>
            <a:endParaRPr lang="he-IL" sz="2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457200" indent="-457200" algn="r" rtl="1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he-IL" sz="2600" dirty="0">
                <a:latin typeface="Alef" panose="00000500000000000000" pitchFamily="2" charset="-79"/>
                <a:cs typeface="Alef" panose="00000500000000000000" pitchFamily="2" charset="-79"/>
              </a:rPr>
              <a:t>היעדר הערכה ומדידה</a:t>
            </a:r>
          </a:p>
        </p:txBody>
      </p:sp>
    </p:spTree>
    <p:extLst>
      <p:ext uri="{BB962C8B-B14F-4D97-AF65-F5344CB8AC3E}">
        <p14:creationId xmlns:p14="http://schemas.microsoft.com/office/powerpoint/2010/main" val="155461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5655-BFDA-C80A-91E2-CE8A3DED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81FFC-E529-A053-5B36-C69F94214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80;p9">
            <a:extLst>
              <a:ext uri="{FF2B5EF4-FFF2-40B4-BE49-F238E27FC236}">
                <a16:creationId xmlns:a16="http://schemas.microsoft.com/office/drawing/2014/main" id="{6B4D901B-6344-5647-B635-DAC5499019F8}"/>
              </a:ext>
            </a:extLst>
          </p:cNvPr>
          <p:cNvSpPr txBox="1"/>
          <p:nvPr/>
        </p:nvSpPr>
        <p:spPr>
          <a:xfrm>
            <a:off x="1800446" y="1194823"/>
            <a:ext cx="8591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כוחות חזקים מנהלים את המערכת "מבחוץ"</a:t>
            </a:r>
          </a:p>
        </p:txBody>
      </p:sp>
      <p:sp>
        <p:nvSpPr>
          <p:cNvPr id="8" name="Google Shape;182;p9">
            <a:extLst>
              <a:ext uri="{FF2B5EF4-FFF2-40B4-BE49-F238E27FC236}">
                <a16:creationId xmlns:a16="http://schemas.microsoft.com/office/drawing/2014/main" id="{2193028F-69A1-4670-56D8-FBE23D14454D}"/>
              </a:ext>
            </a:extLst>
          </p:cNvPr>
          <p:cNvSpPr txBox="1"/>
          <p:nvPr/>
        </p:nvSpPr>
        <p:spPr>
          <a:xfrm>
            <a:off x="904529" y="2372845"/>
            <a:ext cx="10558129" cy="27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r" rtl="1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he-IL" sz="2600" dirty="0">
                <a:latin typeface="Alef" panose="00000500000000000000" pitchFamily="2" charset="-79"/>
                <a:cs typeface="Alef" panose="00000500000000000000" pitchFamily="2" charset="-79"/>
              </a:rPr>
              <a:t>אגף תקציבים באוצר</a:t>
            </a:r>
          </a:p>
          <a:p>
            <a:pPr marL="457200" indent="-457200" algn="r" rtl="1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he-IL" sz="2600" dirty="0">
                <a:latin typeface="Alef" panose="00000500000000000000" pitchFamily="2" charset="-79"/>
                <a:cs typeface="Alef" panose="00000500000000000000" pitchFamily="2" charset="-79"/>
              </a:rPr>
              <a:t>הממונה על השכר באוצר</a:t>
            </a:r>
          </a:p>
          <a:p>
            <a:pPr marL="457200" indent="-457200" algn="r" rtl="1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he-IL" sz="2600" dirty="0">
                <a:latin typeface="Alef" panose="00000500000000000000" pitchFamily="2" charset="-79"/>
                <a:cs typeface="Alef" panose="00000500000000000000" pitchFamily="2" charset="-79"/>
              </a:rPr>
              <a:t>ארגוני המורים</a:t>
            </a:r>
          </a:p>
          <a:p>
            <a:pPr marL="457200" indent="-457200" algn="r" rtl="1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he-IL" sz="2600" dirty="0">
                <a:latin typeface="Alef" panose="00000500000000000000" pitchFamily="2" charset="-79"/>
                <a:cs typeface="Alef" panose="00000500000000000000" pitchFamily="2" charset="-79"/>
              </a:rPr>
              <a:t>רשויות מקומיות</a:t>
            </a:r>
          </a:p>
          <a:p>
            <a:pPr marL="457200" indent="-457200" algn="r" rtl="1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he-IL" sz="2600" dirty="0">
                <a:latin typeface="Alef" panose="00000500000000000000" pitchFamily="2" charset="-79"/>
                <a:cs typeface="Alef" panose="00000500000000000000" pitchFamily="2" charset="-79"/>
              </a:rPr>
              <a:t>הורים</a:t>
            </a:r>
          </a:p>
        </p:txBody>
      </p:sp>
    </p:spTree>
    <p:extLst>
      <p:ext uri="{BB962C8B-B14F-4D97-AF65-F5344CB8AC3E}">
        <p14:creationId xmlns:p14="http://schemas.microsoft.com/office/powerpoint/2010/main" val="194246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4C808-5787-622F-8E45-BFE9E9DB1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2AF7BB8-F389-4D8B-3B8C-9E67A37504B7}"/>
              </a:ext>
            </a:extLst>
          </p:cNvPr>
          <p:cNvSpPr txBox="1"/>
          <p:nvPr/>
        </p:nvSpPr>
        <p:spPr>
          <a:xfrm>
            <a:off x="1286540" y="2702845"/>
            <a:ext cx="3519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rgbClr val="141048"/>
                </a:solidFill>
                <a:latin typeface="Ezer Actual TRIAL ONLY Light" pitchFamily="2" charset="-79"/>
                <a:cs typeface="Ezer Actual TRIAL ONLY Light" pitchFamily="2" charset="-79"/>
              </a:rPr>
              <a:t>יסוד ממלכתי</a:t>
            </a:r>
            <a:endParaRPr lang="he-IL" sz="2800" b="1" dirty="0">
              <a:solidFill>
                <a:srgbClr val="7185ED"/>
              </a:solidFill>
              <a:latin typeface="Ezer Actual TRIAL ONLY" pitchFamily="2" charset="-79"/>
              <a:cs typeface="Ezer Actual TRIAL ONLY" pitchFamily="2" charset="-79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71AEE6C-A913-5867-EADF-11CF380D6CD4}"/>
              </a:ext>
            </a:extLst>
          </p:cNvPr>
          <p:cNvSpPr txBox="1"/>
          <p:nvPr/>
        </p:nvSpPr>
        <p:spPr>
          <a:xfrm>
            <a:off x="7386087" y="3429000"/>
            <a:ext cx="32677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מאת המדינה ובמימונה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ללא זיקה לגוף מפלגתי</a:t>
            </a:r>
            <a:endParaRPr lang="he-I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ללא מיון וסינון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כפוף לפיקוח</a:t>
            </a:r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EB8A634-A1D3-041E-F750-3DF93429A3CE}"/>
              </a:ext>
            </a:extLst>
          </p:cNvPr>
          <p:cNvSpPr txBox="1"/>
          <p:nvPr/>
        </p:nvSpPr>
        <p:spPr>
          <a:xfrm>
            <a:off x="418211" y="1230983"/>
            <a:ext cx="11100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kern="0" dirty="0">
                <a:solidFill>
                  <a:srgbClr val="141048"/>
                </a:solidFill>
                <a:effectLst/>
                <a:latin typeface="Alef" panose="00000500000000000000" pitchFamily="2" charset="-79"/>
                <a:ea typeface="Times New Roman" panose="02020603050405020304" pitchFamily="18" charset="0"/>
                <a:cs typeface="Alef" panose="00000500000000000000" pitchFamily="2" charset="-79"/>
              </a:rPr>
              <a:t>החינוך הציבורי והממלכתי נשחק</a:t>
            </a:r>
            <a:endParaRPr lang="he-IL" sz="3600" b="1" dirty="0">
              <a:solidFill>
                <a:srgbClr val="141048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5115BEE-EF05-59C3-C8EC-6AD9798C94F6}"/>
              </a:ext>
            </a:extLst>
          </p:cNvPr>
          <p:cNvSpPr txBox="1"/>
          <p:nvPr/>
        </p:nvSpPr>
        <p:spPr>
          <a:xfrm>
            <a:off x="7386087" y="2686044"/>
            <a:ext cx="3519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rgbClr val="141048"/>
                </a:solidFill>
                <a:latin typeface="Ezer Actual TRIAL ONLY Light" pitchFamily="2" charset="-79"/>
                <a:cs typeface="Ezer Actual TRIAL ONLY Light" pitchFamily="2" charset="-79"/>
              </a:rPr>
              <a:t>יסוד ציבורי</a:t>
            </a:r>
            <a:endParaRPr lang="he-IL" sz="2800" b="1" dirty="0">
              <a:solidFill>
                <a:srgbClr val="7185ED"/>
              </a:solidFill>
              <a:latin typeface="Ezer Actual TRIAL ONLY" pitchFamily="2" charset="-79"/>
              <a:cs typeface="Ezer Actual TRIAL ONLY" pitchFamily="2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2C93D5C-D2B4-6DF9-9454-76E8C66BDF11}"/>
              </a:ext>
            </a:extLst>
          </p:cNvPr>
          <p:cNvSpPr txBox="1"/>
          <p:nvPr/>
        </p:nvSpPr>
        <p:spPr>
          <a:xfrm>
            <a:off x="1194393" y="3472286"/>
            <a:ext cx="32677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בהתאם למטרות החינוך בחוק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בהתאם לתוכנית הלימודים</a:t>
            </a:r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4D6ADD61-02BA-9FF7-AF1A-9B85861729C9}"/>
              </a:ext>
            </a:extLst>
          </p:cNvPr>
          <p:cNvSpPr/>
          <p:nvPr/>
        </p:nvSpPr>
        <p:spPr>
          <a:xfrm>
            <a:off x="2115879" y="5252484"/>
            <a:ext cx="2158409" cy="56352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ysClr val="windowText" lastClr="000000"/>
                </a:solidFill>
              </a:rPr>
              <a:t>מטרות ותוכן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45F1CA1B-5CD0-53A1-3EC7-A22E348F919E}"/>
              </a:ext>
            </a:extLst>
          </p:cNvPr>
          <p:cNvSpPr/>
          <p:nvPr/>
        </p:nvSpPr>
        <p:spPr>
          <a:xfrm>
            <a:off x="8360735" y="5180139"/>
            <a:ext cx="2158409" cy="56352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ysClr val="windowText" lastClr="000000"/>
                </a:solidFill>
              </a:rPr>
              <a:t>תקציב ורגולציה</a:t>
            </a:r>
          </a:p>
        </p:txBody>
      </p:sp>
      <p:sp>
        <p:nvSpPr>
          <p:cNvPr id="14" name="חץ: שמאלה-ימינה 13">
            <a:extLst>
              <a:ext uri="{FF2B5EF4-FFF2-40B4-BE49-F238E27FC236}">
                <a16:creationId xmlns:a16="http://schemas.microsoft.com/office/drawing/2014/main" id="{2CFBE83B-29CC-471E-51DD-3F35B397AA6E}"/>
              </a:ext>
            </a:extLst>
          </p:cNvPr>
          <p:cNvSpPr/>
          <p:nvPr/>
        </p:nvSpPr>
        <p:spPr>
          <a:xfrm>
            <a:off x="5748673" y="2874110"/>
            <a:ext cx="1637414" cy="43061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698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3384C7-A8B2-853B-8B58-D4882860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D9DE25-D7F1-0B64-1608-B0C12023F0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2525079"/>
            <a:ext cx="3240000" cy="3240000"/>
          </a:xfrm>
          <a:prstGeom prst="rect">
            <a:avLst/>
          </a:prstGeom>
        </p:spPr>
      </p:pic>
      <p:sp>
        <p:nvSpPr>
          <p:cNvPr id="3" name="Google Shape;180;p9">
            <a:extLst>
              <a:ext uri="{FF2B5EF4-FFF2-40B4-BE49-F238E27FC236}">
                <a16:creationId xmlns:a16="http://schemas.microsoft.com/office/drawing/2014/main" id="{437EDDDB-FCA8-510D-8968-A576573EDBFF}"/>
              </a:ext>
            </a:extLst>
          </p:cNvPr>
          <p:cNvSpPr txBox="1"/>
          <p:nvPr/>
        </p:nvSpPr>
        <p:spPr>
          <a:xfrm>
            <a:off x="960474" y="1237354"/>
            <a:ext cx="985283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4 זרמים שמעצבים את החברה הישראלית</a:t>
            </a:r>
          </a:p>
        </p:txBody>
      </p:sp>
    </p:spTree>
    <p:extLst>
      <p:ext uri="{BB962C8B-B14F-4D97-AF65-F5344CB8AC3E}">
        <p14:creationId xmlns:p14="http://schemas.microsoft.com/office/powerpoint/2010/main" val="319053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5655-BFDA-C80A-91E2-CE8A3DED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81FFC-E529-A053-5B36-C69F94214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80;p9">
            <a:extLst>
              <a:ext uri="{FF2B5EF4-FFF2-40B4-BE49-F238E27FC236}">
                <a16:creationId xmlns:a16="http://schemas.microsoft.com/office/drawing/2014/main" id="{796ECB86-6833-1F05-AFC4-0879C0DD6A16}"/>
              </a:ext>
            </a:extLst>
          </p:cNvPr>
          <p:cNvSpPr txBox="1"/>
          <p:nvPr/>
        </p:nvSpPr>
        <p:spPr>
          <a:xfrm>
            <a:off x="1800446" y="1194823"/>
            <a:ext cx="8591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4 זרמים – חוזה נפרד</a:t>
            </a:r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7864C7E4-898A-4096-906B-D08A3FBBA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485169"/>
              </p:ext>
            </p:extLst>
          </p:nvPr>
        </p:nvGraphicFramePr>
        <p:xfrm>
          <a:off x="2438819" y="1986231"/>
          <a:ext cx="7314360" cy="4375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8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5655-BFDA-C80A-91E2-CE8A3DED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81FFC-E529-A053-5B36-C69F94214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80;p9">
            <a:extLst>
              <a:ext uri="{FF2B5EF4-FFF2-40B4-BE49-F238E27FC236}">
                <a16:creationId xmlns:a16="http://schemas.microsoft.com/office/drawing/2014/main" id="{796ECB86-6833-1F05-AFC4-0879C0DD6A16}"/>
              </a:ext>
            </a:extLst>
          </p:cNvPr>
          <p:cNvSpPr txBox="1"/>
          <p:nvPr/>
        </p:nvSpPr>
        <p:spPr>
          <a:xfrm>
            <a:off x="1800446" y="1194823"/>
            <a:ext cx="8591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4 זרמים – חוזה נפרד</a:t>
            </a:r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74EEC764-4EE5-C005-97B2-622358217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159482"/>
              </p:ext>
            </p:extLst>
          </p:nvPr>
        </p:nvGraphicFramePr>
        <p:xfrm>
          <a:off x="1523999" y="2036065"/>
          <a:ext cx="9144000" cy="443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659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5655-BFDA-C80A-91E2-CE8A3DED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81FFC-E529-A053-5B36-C69F94214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80;p9">
            <a:extLst>
              <a:ext uri="{FF2B5EF4-FFF2-40B4-BE49-F238E27FC236}">
                <a16:creationId xmlns:a16="http://schemas.microsoft.com/office/drawing/2014/main" id="{6B4D901B-6344-5647-B635-DAC5499019F8}"/>
              </a:ext>
            </a:extLst>
          </p:cNvPr>
          <p:cNvSpPr txBox="1"/>
          <p:nvPr/>
        </p:nvSpPr>
        <p:spPr>
          <a:xfrm>
            <a:off x="1800446" y="1194823"/>
            <a:ext cx="8591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4 זרמים – חוזה נפרד</a:t>
            </a:r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CE7F02EC-7A7B-2AF9-7316-1A23C449E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656012"/>
              </p:ext>
            </p:extLst>
          </p:nvPr>
        </p:nvGraphicFramePr>
        <p:xfrm>
          <a:off x="2438819" y="2063456"/>
          <a:ext cx="7314360" cy="4375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185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5655-BFDA-C80A-91E2-CE8A3DED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81FFC-E529-A053-5B36-C69F94214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80;p9">
            <a:extLst>
              <a:ext uri="{FF2B5EF4-FFF2-40B4-BE49-F238E27FC236}">
                <a16:creationId xmlns:a16="http://schemas.microsoft.com/office/drawing/2014/main" id="{6B4D901B-6344-5647-B635-DAC5499019F8}"/>
              </a:ext>
            </a:extLst>
          </p:cNvPr>
          <p:cNvSpPr txBox="1"/>
          <p:nvPr/>
        </p:nvSpPr>
        <p:spPr>
          <a:xfrm>
            <a:off x="1800446" y="1194823"/>
            <a:ext cx="8591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2F2E86"/>
                </a:solidFill>
                <a:latin typeface="Alef" panose="00000500000000000000" pitchFamily="2" charset="-79"/>
                <a:ea typeface="Alef"/>
                <a:cs typeface="Alef" panose="00000500000000000000" pitchFamily="2" charset="-79"/>
                <a:sym typeface="Alef"/>
              </a:rPr>
              <a:t>4 זרמים – חוזה נפרד</a:t>
            </a:r>
          </a:p>
        </p:txBody>
      </p:sp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1A815BEB-839F-2346-AB19-D930A50E6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040214"/>
              </p:ext>
            </p:extLst>
          </p:nvPr>
        </p:nvGraphicFramePr>
        <p:xfrm>
          <a:off x="2438819" y="2161814"/>
          <a:ext cx="7314360" cy="4375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336617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212</Words>
  <Application>Microsoft Office PowerPoint</Application>
  <PresentationFormat>מסך רחב</PresentationFormat>
  <Paragraphs>39</Paragraphs>
  <Slides>12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22" baseType="lpstr">
      <vt:lpstr>Alef</vt:lpstr>
      <vt:lpstr>Alef Bold</vt:lpstr>
      <vt:lpstr>Aptos</vt:lpstr>
      <vt:lpstr>Arial</vt:lpstr>
      <vt:lpstr>Calibri</vt:lpstr>
      <vt:lpstr>Calibri Light</vt:lpstr>
      <vt:lpstr>Ezer Actual TRIAL ONLY</vt:lpstr>
      <vt:lpstr>Ezer Actual TRIAL ONLY Light</vt:lpstr>
      <vt:lpstr>Times New Roman</vt:lpstr>
      <vt:lpstr>1_ערכת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Michal Tabibian</dc:creator>
  <cp:lastModifiedBy>Ronit Simon</cp:lastModifiedBy>
  <cp:revision>14</cp:revision>
  <dcterms:created xsi:type="dcterms:W3CDTF">2024-03-02T15:33:33Z</dcterms:created>
  <dcterms:modified xsi:type="dcterms:W3CDTF">2024-09-19T13:22:59Z</dcterms:modified>
</cp:coreProperties>
</file>